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7" r:id="rId18"/>
    <p:sldId id="273" r:id="rId19"/>
    <p:sldId id="274" r:id="rId20"/>
    <p:sldId id="278" r:id="rId21"/>
    <p:sldId id="272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Kneer" userId="79edac7822f64c92" providerId="LiveId" clId="{409A14F9-B6EA-48DA-B886-2A5849018726}"/>
    <pc:docChg chg="custSel modSld">
      <pc:chgData name="Andreas Kneer" userId="79edac7822f64c92" providerId="LiveId" clId="{409A14F9-B6EA-48DA-B886-2A5849018726}" dt="2025-02-10T11:49:36.273" v="25" actId="1076"/>
      <pc:docMkLst>
        <pc:docMk/>
      </pc:docMkLst>
      <pc:sldChg chg="addSp delSp modSp mod">
        <pc:chgData name="Andreas Kneer" userId="79edac7822f64c92" providerId="LiveId" clId="{409A14F9-B6EA-48DA-B886-2A5849018726}" dt="2025-02-10T11:48:43.877" v="19" actId="1076"/>
        <pc:sldMkLst>
          <pc:docMk/>
          <pc:sldMk cId="1221852859" sldId="273"/>
        </pc:sldMkLst>
        <pc:spChg chg="mod ord">
          <ac:chgData name="Andreas Kneer" userId="79edac7822f64c92" providerId="LiveId" clId="{409A14F9-B6EA-48DA-B886-2A5849018726}" dt="2025-02-10T11:48:43.877" v="19" actId="1076"/>
          <ac:spMkLst>
            <pc:docMk/>
            <pc:sldMk cId="1221852859" sldId="273"/>
            <ac:spMk id="6" creationId="{37F95F99-0E1E-E0B2-C8F2-51715AABE2E7}"/>
          </ac:spMkLst>
        </pc:spChg>
        <pc:picChg chg="add mod">
          <ac:chgData name="Andreas Kneer" userId="79edac7822f64c92" providerId="LiveId" clId="{409A14F9-B6EA-48DA-B886-2A5849018726}" dt="2025-02-10T11:48:41.343" v="18" actId="1076"/>
          <ac:picMkLst>
            <pc:docMk/>
            <pc:sldMk cId="1221852859" sldId="273"/>
            <ac:picMk id="5" creationId="{B7CC8509-3C14-C831-3374-ABF1C1C3E608}"/>
          </ac:picMkLst>
        </pc:picChg>
        <pc:picChg chg="del">
          <ac:chgData name="Andreas Kneer" userId="79edac7822f64c92" providerId="LiveId" clId="{409A14F9-B6EA-48DA-B886-2A5849018726}" dt="2025-02-10T11:47:48.885" v="11" actId="478"/>
          <ac:picMkLst>
            <pc:docMk/>
            <pc:sldMk cId="1221852859" sldId="273"/>
            <ac:picMk id="8" creationId="{A55C7B4F-7278-84C2-B51D-B77D4716ED52}"/>
          </ac:picMkLst>
        </pc:picChg>
      </pc:sldChg>
      <pc:sldChg chg="addSp delSp modSp mod">
        <pc:chgData name="Andreas Kneer" userId="79edac7822f64c92" providerId="LiveId" clId="{409A14F9-B6EA-48DA-B886-2A5849018726}" dt="2025-02-10T11:49:36.273" v="25" actId="1076"/>
        <pc:sldMkLst>
          <pc:docMk/>
          <pc:sldMk cId="103756176" sldId="274"/>
        </pc:sldMkLst>
        <pc:picChg chg="del">
          <ac:chgData name="Andreas Kneer" userId="79edac7822f64c92" providerId="LiveId" clId="{409A14F9-B6EA-48DA-B886-2A5849018726}" dt="2025-02-10T11:49:21.431" v="20" actId="478"/>
          <ac:picMkLst>
            <pc:docMk/>
            <pc:sldMk cId="103756176" sldId="274"/>
            <ac:picMk id="5" creationId="{42CCDEB9-935E-6B6F-BE03-52CA20D91090}"/>
          </ac:picMkLst>
        </pc:picChg>
        <pc:picChg chg="add mod">
          <ac:chgData name="Andreas Kneer" userId="79edac7822f64c92" providerId="LiveId" clId="{409A14F9-B6EA-48DA-B886-2A5849018726}" dt="2025-02-10T11:49:36.273" v="25" actId="1076"/>
          <ac:picMkLst>
            <pc:docMk/>
            <pc:sldMk cId="103756176" sldId="274"/>
            <ac:picMk id="6" creationId="{F98F6343-C3F2-10CF-5331-0542245B73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B0D99-87F8-4469-A093-A10943A353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EC8D1-91E3-4CF6-9D1A-B1E5CB52E3C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1"/>
          <a:stretch/>
        </p:blipFill>
        <p:spPr>
          <a:xfrm>
            <a:off x="0" y="382733"/>
            <a:ext cx="12193091" cy="6475267"/>
          </a:xfrm>
          <a:prstGeom prst="rect">
            <a:avLst/>
          </a:prstGeom>
        </p:spPr>
      </p:pic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1524000" y="279248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31" y="1222443"/>
            <a:ext cx="8403364" cy="27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 b="4100"/>
          <a:stretch/>
        </p:blipFill>
        <p:spPr>
          <a:xfrm>
            <a:off x="0" y="1"/>
            <a:ext cx="12177800" cy="68500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4437"/>
          <a:stretch/>
        </p:blipFill>
        <p:spPr>
          <a:xfrm>
            <a:off x="-14199" y="0"/>
            <a:ext cx="1794630" cy="241539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69" y="103518"/>
            <a:ext cx="1857555" cy="5984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4227"/>
          <a:stretch/>
        </p:blipFill>
        <p:spPr>
          <a:xfrm>
            <a:off x="-14198" y="-1"/>
            <a:ext cx="1653402" cy="2239506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664234" y="1619573"/>
            <a:ext cx="10852030" cy="5083444"/>
          </a:xfrm>
          <a:prstGeom prst="rect">
            <a:avLst/>
          </a:prstGeom>
          <a:blipFill dpi="0" rotWithShape="1">
            <a:blip r:embed="rId6">
              <a:alphaModFix am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74915" y="1690779"/>
            <a:ext cx="10655085" cy="4919248"/>
          </a:xfrm>
          <a:noFill/>
          <a:ln w="190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spcBef>
                <a:spcPts val="1600"/>
              </a:spcBef>
              <a:defRPr sz="3500"/>
            </a:lvl1pPr>
            <a:lvl2pPr>
              <a:spcBef>
                <a:spcPts val="1000"/>
              </a:spcBef>
              <a:defRPr sz="3100"/>
            </a:lvl2pPr>
            <a:lvl3pPr>
              <a:spcBef>
                <a:spcPts val="1200"/>
              </a:spcBef>
              <a:defRPr sz="2700"/>
            </a:lvl3pPr>
            <a:lvl4pPr>
              <a:spcBef>
                <a:spcPts val="1200"/>
              </a:spcBef>
              <a:defRPr sz="2300"/>
            </a:lvl4pPr>
            <a:lvl5pPr>
              <a:spcBef>
                <a:spcPts val="1200"/>
              </a:spcBef>
              <a:defRPr sz="19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08031" y="234368"/>
            <a:ext cx="9808233" cy="1183728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1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9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6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B257-1383-46A7-9F02-72D04237035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A7919-4F62-4636-8283-E42FC85204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schule-tettnang.de/formula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"/><Relationship Id="rId2" Type="http://schemas.openxmlformats.org/officeDocument/2006/relationships/image" Target="../media/image14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15417" y="1335681"/>
            <a:ext cx="6074075" cy="441960"/>
          </a:xfrm>
        </p:spPr>
        <p:txBody>
          <a:bodyPr>
            <a:normAutofit/>
          </a:bodyPr>
          <a:lstStyle/>
          <a:p>
            <a:pPr algn="l"/>
            <a:r>
              <a:rPr lang="de-DE" altLang="de-DE" sz="21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Informationsabend zum bilingualen Zug 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0240D13-C989-4458-3A59-AE4B348EB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0"/>
            <a:ext cx="5973762" cy="990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e-DE" altLang="de-DE" b="1" dirty="0">
                <a:cs typeface="Arial" panose="020B0604020202020204" pitchFamily="34" charset="0"/>
              </a:rPr>
              <a:t>Realschule Tettnang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Telefon: 07542 - 932410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E-Mail: sekretariat@realschule-tettnang.de</a:t>
            </a:r>
          </a:p>
          <a:p>
            <a:pPr algn="ctr" eaLnBrk="1" hangingPunct="1"/>
            <a:endParaRPr lang="de-DE" alt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9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4DB5954-1537-435E-2A5B-D913ACEC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  <a:endParaRPr lang="de-DE" sz="45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3DFF89-D62E-4E66-AA3E-C0408DFD9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"/>
          <a:stretch/>
        </p:blipFill>
        <p:spPr>
          <a:xfrm>
            <a:off x="6543040" y="1690779"/>
            <a:ext cx="3652064" cy="48872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355851-B33F-6CFA-7712-CA71FA9BB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1971040" y="1697211"/>
            <a:ext cx="3652064" cy="49128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D9185E-687D-0392-A7F9-23242E6BC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"/>
          <a:stretch/>
        </p:blipFill>
        <p:spPr>
          <a:xfrm>
            <a:off x="6583680" y="1655888"/>
            <a:ext cx="3749040" cy="5017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0D67A8-8225-4D58-0149-ED0CA880DB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2011680" y="1631162"/>
            <a:ext cx="3749040" cy="50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5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7697FD-604A-6CEB-34C7-08D23839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1400"/>
              </a:spcBef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</a:p>
          <a:p>
            <a:pPr eaLnBrk="1" hangingPunct="1">
              <a:lnSpc>
                <a:spcPct val="100000"/>
              </a:lnSpc>
              <a:spcBef>
                <a:spcPts val="1400"/>
              </a:spcBef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Hilfestellungen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durch Lern- und Lesestrategien,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Kleinschrittigkeit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Visualisierung</a:t>
            </a:r>
          </a:p>
          <a:p>
            <a:pPr eaLnBrk="1" hangingPunct="1">
              <a:lnSpc>
                <a:spcPct val="100000"/>
              </a:lnSpc>
              <a:spcBef>
                <a:spcPts val="1400"/>
              </a:spcBef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Handlungsorientierung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50AC78-1412-88C0-19BC-BD83F917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8076049" cy="1183728"/>
          </a:xfrm>
        </p:spPr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Umsetzung im Fach Geschichte Kl. </a:t>
            </a:r>
            <a:r>
              <a:rPr lang="de-DE" altLang="de-DE" sz="4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DE" sz="4500" dirty="0"/>
          </a:p>
        </p:txBody>
      </p:sp>
    </p:spTree>
    <p:extLst>
      <p:ext uri="{BB962C8B-B14F-4D97-AF65-F5344CB8AC3E}">
        <p14:creationId xmlns:p14="http://schemas.microsoft.com/office/powerpoint/2010/main" val="20804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5C82FF-E0EA-46C0-1E86-4FD5094F0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sehr gutes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Klassenklima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Leistungsbereitschaft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Lernmotivation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Natürliche thematische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Überschneidungen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Fächer Englisch und Geschichte.</a:t>
            </a:r>
          </a:p>
          <a:p>
            <a:pPr>
              <a:lnSpc>
                <a:spcPct val="10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Selbstverständlicher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Einsatz der Fremdsprache.</a:t>
            </a:r>
          </a:p>
          <a:p>
            <a:pPr>
              <a:lnSpc>
                <a:spcPct val="100000"/>
              </a:lnSpc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Offenheit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gegenüber Neuem.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E3970C-11C3-41FC-D5A5-FD0DEA41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8258929" cy="1183728"/>
          </a:xfrm>
        </p:spPr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Eigene Erfahrungen mit den Bili-Klassen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9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514F5E-94A8-569A-3124-AC160387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Kommunikation auf Englisch</a:t>
            </a:r>
          </a:p>
          <a:p>
            <a:pPr>
              <a:lnSpc>
                <a:spcPct val="100000"/>
              </a:lnSpc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Sportl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Fachbegriffe auf Englisch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Hilfestellung durch: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Visualisierung, Bilder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Vokabelarbeit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Videoanalyse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F20B9D-BB05-56E4-D243-0704ADDD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Umsetzung im Fach Sport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EA61E4-81F1-84D1-57C0-E521C01FD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08" y="3508846"/>
            <a:ext cx="4372700" cy="2913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Abgerundete rechteckige Legende 2">
            <a:extLst>
              <a:ext uri="{FF2B5EF4-FFF2-40B4-BE49-F238E27FC236}">
                <a16:creationId xmlns:a16="http://schemas.microsoft.com/office/drawing/2014/main" id="{7D1ADB4D-C022-6CEC-5EE0-65A3BB568247}"/>
              </a:ext>
            </a:extLst>
          </p:cNvPr>
          <p:cNvSpPr/>
          <p:nvPr/>
        </p:nvSpPr>
        <p:spPr bwMode="auto">
          <a:xfrm>
            <a:off x="9137794" y="2151049"/>
            <a:ext cx="2460115" cy="1221455"/>
          </a:xfrm>
          <a:prstGeom prst="wedgeRoundRectCallout">
            <a:avLst>
              <a:gd name="adj1" fmla="val -25962"/>
              <a:gd name="adj2" fmla="val 802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Let´s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</a:t>
            </a: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1654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1C96C5-8F4B-3B98-FB45-E2F02A69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Visualisierung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67009C-A5E6-DDAD-AD48-40D1A32A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Umsetzung im Fach Sport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05CD74-5313-F9C4-757A-92D8BDC9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4259" r="3091"/>
          <a:stretch/>
        </p:blipFill>
        <p:spPr>
          <a:xfrm>
            <a:off x="5232400" y="2031999"/>
            <a:ext cx="5862320" cy="4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1C96C5-8F4B-3B98-FB45-E2F02A69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Wortentlastung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67009C-A5E6-DDAD-AD48-40D1A32A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Umsetzung im Fach Sport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865738-7EB5-529A-DC71-E5ABE9F55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64" y="2031999"/>
            <a:ext cx="5912095" cy="44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3A7AC6-537B-B1A6-8FA8-8A59CC5E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6" y="1690779"/>
            <a:ext cx="7715942" cy="49192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Voraussetzungen:</a:t>
            </a:r>
          </a:p>
          <a:p>
            <a:pPr>
              <a:lnSpc>
                <a:spcPct val="100000"/>
              </a:lnSpc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Gute Leistungen in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Sachkunde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Konzentrationsvermögen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Lernbereitschaft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mündliche Mitarbeit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sind wichtig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Beratungsgespräch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am 21.02. oder am 24.02.2025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E8EF5E-A470-8CFA-01E7-C7E9382A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Aufnahme in den bilingualen Zug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2ACE0C-2D4E-EBD9-4AEC-35F9BAB9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66" y="4787153"/>
            <a:ext cx="1642778" cy="16427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2EEDFB2-ED6A-D54D-0C58-D4A840F908E7}"/>
              </a:ext>
            </a:extLst>
          </p:cNvPr>
          <p:cNvSpPr txBox="1"/>
          <p:nvPr/>
        </p:nvSpPr>
        <p:spPr>
          <a:xfrm>
            <a:off x="8642095" y="3956156"/>
            <a:ext cx="249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GS-Empfehlung</a:t>
            </a:r>
          </a:p>
          <a:p>
            <a:pPr algn="ctr"/>
            <a:r>
              <a:rPr lang="de-DE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406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E8E2-CC07-B679-1DD2-62324E1D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D93E2F-AF22-CFFB-D8C4-EE3B816FD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6" y="1690779"/>
            <a:ext cx="7715942" cy="49192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nächsten Schritte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Anmeldung zum Beratungsgespräch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ab heute möglich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E7FB4D-E393-C539-844E-85F354EB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Aufnahme in den bilingualen Zug</a:t>
            </a:r>
          </a:p>
        </p:txBody>
      </p:sp>
    </p:spTree>
    <p:extLst>
      <p:ext uri="{BB962C8B-B14F-4D97-AF65-F5344CB8AC3E}">
        <p14:creationId xmlns:p14="http://schemas.microsoft.com/office/powerpoint/2010/main" val="416720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925AF0E-0C6F-AD72-27FD-92B97091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CC8509-3C14-C831-3374-ABF1C1C3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82" y="1690779"/>
            <a:ext cx="9016236" cy="490140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7F95F99-0E1E-E0B2-C8F2-51715AABE2E7}"/>
              </a:ext>
            </a:extLst>
          </p:cNvPr>
          <p:cNvSpPr txBox="1"/>
          <p:nvPr/>
        </p:nvSpPr>
        <p:spPr>
          <a:xfrm>
            <a:off x="1708032" y="5151874"/>
            <a:ext cx="5932064" cy="12464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500" dirty="0">
                <a:hlinkClick r:id="rId3"/>
              </a:rPr>
              <a:t>www.realschule-tettnang.de/formular</a:t>
            </a:r>
            <a:r>
              <a:rPr lang="de-DE" sz="2500" dirty="0"/>
              <a:t> </a:t>
            </a:r>
          </a:p>
          <a:p>
            <a:r>
              <a:rPr lang="de-DE" sz="2500" dirty="0"/>
              <a:t>Benutzername: 	</a:t>
            </a:r>
            <a:r>
              <a:rPr lang="de-DE" sz="2500" b="1" dirty="0"/>
              <a:t>bilingual </a:t>
            </a:r>
            <a:r>
              <a:rPr lang="de-DE" sz="2500" dirty="0"/>
              <a:t>(kleines „b“)</a:t>
            </a:r>
            <a:endParaRPr lang="de-DE" sz="2500" b="1" dirty="0"/>
          </a:p>
          <a:p>
            <a:r>
              <a:rPr lang="de-DE" sz="2500" dirty="0"/>
              <a:t>Passwort: 		</a:t>
            </a:r>
            <a:r>
              <a:rPr lang="de-DE" sz="2500" b="1" dirty="0" err="1"/>
              <a:t>rstt</a:t>
            </a:r>
            <a:endParaRPr lang="de-DE" sz="2500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535D79F-1931-2937-2653-04E4D989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882" y="314277"/>
            <a:ext cx="9807575" cy="1182688"/>
          </a:xfrm>
        </p:spPr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Anmeldeformular</a:t>
            </a:r>
          </a:p>
        </p:txBody>
      </p:sp>
    </p:spTree>
    <p:extLst>
      <p:ext uri="{BB962C8B-B14F-4D97-AF65-F5344CB8AC3E}">
        <p14:creationId xmlns:p14="http://schemas.microsoft.com/office/powerpoint/2010/main" val="122185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A144D7-A627-6ACA-8AED-C40F10C3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Räume am Freitag, 21.02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Räume am Montag, 24.02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C8F6CC-14E2-B7F5-F379-6DD9A233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Raumaufteilung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8F6343-C3F2-10CF-5331-0542245B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36" y="93034"/>
            <a:ext cx="5200891" cy="66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74915" y="1690779"/>
            <a:ext cx="4402741" cy="4919248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Ein modernes und </a:t>
            </a: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bewährtes Unterrichtskonzept</a:t>
            </a:r>
          </a:p>
          <a:p>
            <a:pPr>
              <a:spcBef>
                <a:spcPts val="3000"/>
              </a:spcBef>
            </a:pP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Unterrichtssprache</a:t>
            </a:r>
            <a:r>
              <a:rPr lang="de-DE" alt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verschiedenen </a:t>
            </a:r>
            <a:r>
              <a:rPr lang="de-DE" alt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Sachfächern ist Englisch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Was ist bilingualer Unterricht?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C2D02B0-F440-BCCA-656F-106F1486842C}"/>
              </a:ext>
            </a:extLst>
          </p:cNvPr>
          <p:cNvGrpSpPr/>
          <p:nvPr/>
        </p:nvGrpSpPr>
        <p:grpSpPr>
          <a:xfrm>
            <a:off x="5237966" y="3117086"/>
            <a:ext cx="6840760" cy="3332996"/>
            <a:chOff x="830267" y="2492896"/>
            <a:chExt cx="8206229" cy="390906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510796A-EDEA-CE6E-7688-61E1120D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700" y="2492896"/>
              <a:ext cx="5172075" cy="3909060"/>
            </a:xfrm>
            <a:prstGeom prst="rect">
              <a:avLst/>
            </a:prstGeom>
          </p:spPr>
        </p:pic>
        <p:sp>
          <p:nvSpPr>
            <p:cNvPr id="6" name="Ovale Legende 12">
              <a:extLst>
                <a:ext uri="{FF2B5EF4-FFF2-40B4-BE49-F238E27FC236}">
                  <a16:creationId xmlns:a16="http://schemas.microsoft.com/office/drawing/2014/main" id="{CAC14354-1B3B-464C-2F05-EC569CEFFDFE}"/>
                </a:ext>
              </a:extLst>
            </p:cNvPr>
            <p:cNvSpPr/>
            <p:nvPr/>
          </p:nvSpPr>
          <p:spPr bwMode="auto">
            <a:xfrm>
              <a:off x="6660232" y="2496399"/>
              <a:ext cx="2376264" cy="1433448"/>
            </a:xfrm>
            <a:prstGeom prst="wedgeEllipseCallout">
              <a:avLst>
                <a:gd name="adj1" fmla="val -63931"/>
                <a:gd name="adj2" fmla="val 3251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e Legende 2">
              <a:extLst>
                <a:ext uri="{FF2B5EF4-FFF2-40B4-BE49-F238E27FC236}">
                  <a16:creationId xmlns:a16="http://schemas.microsoft.com/office/drawing/2014/main" id="{EE7908BA-1D47-3B2A-2A74-68AE3AA0A110}"/>
                </a:ext>
              </a:extLst>
            </p:cNvPr>
            <p:cNvSpPr/>
            <p:nvPr/>
          </p:nvSpPr>
          <p:spPr bwMode="auto">
            <a:xfrm>
              <a:off x="830267" y="2779829"/>
              <a:ext cx="2376264" cy="1433448"/>
            </a:xfrm>
            <a:prstGeom prst="wedgeEllipseCallout">
              <a:avLst>
                <a:gd name="adj1" fmla="val 58052"/>
                <a:gd name="adj2" fmla="val 3251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Grafik 7" descr="Fahnen, Russland, Vereinigte Staaten, Deutschland">
              <a:extLst>
                <a:ext uri="{FF2B5EF4-FFF2-40B4-BE49-F238E27FC236}">
                  <a16:creationId xmlns:a16="http://schemas.microsoft.com/office/drawing/2014/main" id="{072AA249-F249-6596-C401-12D75E7A9C7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69480" r="50893"/>
            <a:stretch/>
          </p:blipFill>
          <p:spPr bwMode="auto">
            <a:xfrm>
              <a:off x="7229608" y="2642930"/>
              <a:ext cx="1302832" cy="11461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Grafik 8" descr="Fahnen, Russland, Vereinigte Staaten, Deutschland">
              <a:extLst>
                <a:ext uri="{FF2B5EF4-FFF2-40B4-BE49-F238E27FC236}">
                  <a16:creationId xmlns:a16="http://schemas.microsoft.com/office/drawing/2014/main" id="{35F47B8E-B646-2655-AD19-318711FD1809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4" t="-1574" r="24265" b="69414"/>
            <a:stretch/>
          </p:blipFill>
          <p:spPr bwMode="auto">
            <a:xfrm>
              <a:off x="962127" y="3006328"/>
              <a:ext cx="1104432" cy="9804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FCA298-12C5-CBEA-C311-BA11913B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0262" y="3019977"/>
              <a:ext cx="1042061" cy="966801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CA5A4A8-B2FF-421A-2F28-9EEB502DD4D1}"/>
              </a:ext>
            </a:extLst>
          </p:cNvPr>
          <p:cNvGrpSpPr/>
          <p:nvPr/>
        </p:nvGrpSpPr>
        <p:grpSpPr>
          <a:xfrm>
            <a:off x="5237966" y="3361734"/>
            <a:ext cx="1980867" cy="1222206"/>
            <a:chOff x="7571215" y="5038912"/>
            <a:chExt cx="2376264" cy="1433448"/>
          </a:xfrm>
        </p:grpSpPr>
        <p:sp>
          <p:nvSpPr>
            <p:cNvPr id="12" name="Ovale Legende 14">
              <a:extLst>
                <a:ext uri="{FF2B5EF4-FFF2-40B4-BE49-F238E27FC236}">
                  <a16:creationId xmlns:a16="http://schemas.microsoft.com/office/drawing/2014/main" id="{27A3F27E-238A-156D-A32E-DEC33BF5E1A5}"/>
                </a:ext>
              </a:extLst>
            </p:cNvPr>
            <p:cNvSpPr/>
            <p:nvPr/>
          </p:nvSpPr>
          <p:spPr bwMode="auto">
            <a:xfrm>
              <a:off x="7571215" y="5038912"/>
              <a:ext cx="2376264" cy="1433448"/>
            </a:xfrm>
            <a:prstGeom prst="wedgeEllipseCallout">
              <a:avLst>
                <a:gd name="adj1" fmla="val 58052"/>
                <a:gd name="adj2" fmla="val 32519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Grafik 12" descr="Fahnen, Russland, Vereinigte Staaten, Deutschland">
              <a:extLst>
                <a:ext uri="{FF2B5EF4-FFF2-40B4-BE49-F238E27FC236}">
                  <a16:creationId xmlns:a16="http://schemas.microsoft.com/office/drawing/2014/main" id="{0BB86A58-72B1-21B0-EC45-2EFC59070FA4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69480" r="50893"/>
            <a:stretch/>
          </p:blipFill>
          <p:spPr bwMode="auto">
            <a:xfrm>
              <a:off x="8107931" y="5137228"/>
              <a:ext cx="1302832" cy="114610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09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FC96B-4164-B232-ACD6-EEB94E0F8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98ECE4-B6D1-4273-8748-6DA84DD4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6" y="1690779"/>
            <a:ext cx="7715942" cy="49192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Die nächsten Schritte</a:t>
            </a: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Anmeldung zum Beratungsgespräch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ab heute möglich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Beantragung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der Aufnahme bei der </a:t>
            </a: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Schulanmeldung 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am 10.- 13.03.2025 (Datenerfassung ist ab 21.02.2025 online möglich)</a:t>
            </a:r>
          </a:p>
          <a:p>
            <a:pPr>
              <a:lnSpc>
                <a:spcPct val="100000"/>
              </a:lnSpc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Ggf. zeitnahe Absage</a:t>
            </a:r>
          </a:p>
          <a:p>
            <a:pPr>
              <a:lnSpc>
                <a:spcPct val="10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Aufnahmebestätigung</a:t>
            </a: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durch Schulleitung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65DBEF-5BB5-6C4D-8A1D-8FD88214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Aufnahme in die bilinguale Klasse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1B611D-B5EC-5008-1FB0-0427BF311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345" y="4304592"/>
            <a:ext cx="2193306" cy="21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F09720-9EC4-F4EE-2CD6-F733AB00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15" y="1690779"/>
            <a:ext cx="10741349" cy="4730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 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Probeaufnahme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möglich?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oft hat die bilinguale Klasse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Nachmittagsunterricht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mache ich, wenn mein Kind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die bilinguale Klasse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aufgenommen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wird?</a:t>
            </a:r>
          </a:p>
          <a:p>
            <a:pPr>
              <a:lnSpc>
                <a:spcPct val="10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85DE8F-0758-64E6-0CD9-21D021D1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8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17445" y="960120"/>
            <a:ext cx="6074075" cy="441960"/>
          </a:xfrm>
        </p:spPr>
        <p:txBody>
          <a:bodyPr>
            <a:normAutofit/>
          </a:bodyPr>
          <a:lstStyle/>
          <a:p>
            <a:pPr algn="l"/>
            <a:r>
              <a:rPr lang="de-DE" altLang="de-DE" sz="23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Informationsabend zum bilingualen Zug </a:t>
            </a:r>
          </a:p>
        </p:txBody>
      </p:sp>
      <p:sp>
        <p:nvSpPr>
          <p:cNvPr id="2" name="Rectangle 40">
            <a:extLst>
              <a:ext uri="{FF2B5EF4-FFF2-40B4-BE49-F238E27FC236}">
                <a16:creationId xmlns:a16="http://schemas.microsoft.com/office/drawing/2014/main" id="{96B590BF-3583-D6C2-841B-1F28D5BA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0"/>
            <a:ext cx="5973762" cy="990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de-DE" altLang="de-DE" b="1" dirty="0">
                <a:cs typeface="Arial" panose="020B0604020202020204" pitchFamily="34" charset="0"/>
              </a:rPr>
              <a:t>Realschule Tettnang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Telefon: 07542 - 932410</a:t>
            </a:r>
          </a:p>
          <a:p>
            <a:pPr eaLnBrk="1" hangingPunct="1"/>
            <a:r>
              <a:rPr lang="de-DE" altLang="de-DE" dirty="0">
                <a:cs typeface="Arial" panose="020B0604020202020204" pitchFamily="34" charset="0"/>
              </a:rPr>
              <a:t>E-Mail: sekretariat@realschule-tettnang.de</a:t>
            </a:r>
          </a:p>
          <a:p>
            <a:pPr algn="ctr" eaLnBrk="1" hangingPunct="1"/>
            <a:endParaRPr lang="de-DE" alt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7E30F2C-A147-BC68-0EF5-DBE49316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Unterrichtssprache in verschiedenen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Sachfächern ist Englisch</a:t>
            </a:r>
          </a:p>
          <a:p>
            <a:pPr>
              <a:lnSpc>
                <a:spcPct val="10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Inhalte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den Sachfächern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sind gleich</a:t>
            </a:r>
          </a:p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Nur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fachbezogene Kenntnisse, Fähigkeiten und Fertigkeiten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bewertet</a:t>
            </a:r>
          </a:p>
          <a:p>
            <a:pPr>
              <a:lnSpc>
                <a:spcPct val="10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Vermerk im Zeugnis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Testat in Klasse 8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Zertifikat in Klasse 10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BAF2E8-638D-2954-2436-00A1C0BF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Was ist bilingualer Unterricht?</a:t>
            </a:r>
            <a:endParaRPr lang="de-DE" sz="4500" dirty="0"/>
          </a:p>
        </p:txBody>
      </p:sp>
    </p:spTree>
    <p:extLst>
      <p:ext uri="{BB962C8B-B14F-4D97-AF65-F5344CB8AC3E}">
        <p14:creationId xmlns:p14="http://schemas.microsoft.com/office/powerpoint/2010/main" val="260009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95CA7C-6433-219B-2816-FEB6A510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Englisch ist die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wichtigste Fremdsprache</a:t>
            </a:r>
          </a:p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gute Englischkenntnisse erhöhen die schulischen und beruflichen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Perspektiven</a:t>
            </a:r>
          </a:p>
          <a:p>
            <a:pPr>
              <a:lnSpc>
                <a:spcPct val="10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Sprachenlernen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neuer Form 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Förderung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vielfältiger Kompetenzen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0565B2-21FD-04E2-DA17-45828805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Bedeutsamkeit bilingualen Unterrichts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44E839-253A-06E6-1188-9291317A25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09" y="4761311"/>
            <a:ext cx="3626787" cy="18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27CB86-9CFE-9379-C3FC-26A734A1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4F4955-DE4D-0CC4-FD85-470DE3B5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Vorteile und Ziele von Bili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9878F06-1F97-6B86-E465-4401125F4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05591"/>
              </p:ext>
            </p:extLst>
          </p:nvPr>
        </p:nvGraphicFramePr>
        <p:xfrm>
          <a:off x="2007931" y="2228364"/>
          <a:ext cx="3997250" cy="375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572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Vorteile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22">
                <a:tc>
                  <a:txBody>
                    <a:bodyPr/>
                    <a:lstStyle/>
                    <a:p>
                      <a:r>
                        <a:rPr lang="de-DE" sz="1800" dirty="0"/>
                        <a:t>Sprachkompetenz</a:t>
                      </a:r>
                      <a:r>
                        <a:rPr lang="de-DE" sz="1800" baseline="0" dirty="0"/>
                        <a:t> Englisch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Ausdrucks- und Präsentationskompetenzen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motivierender Zugang zur englischen Sprache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E95AA0F-16AD-A4DC-E1F1-6B853E0C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822192"/>
              </p:ext>
            </p:extLst>
          </p:nvPr>
        </p:nvGraphicFramePr>
        <p:xfrm>
          <a:off x="6215771" y="2228364"/>
          <a:ext cx="3997250" cy="377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08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Ziele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440">
                <a:tc>
                  <a:txBody>
                    <a:bodyPr/>
                    <a:lstStyle/>
                    <a:p>
                      <a:r>
                        <a:rPr lang="de-DE" sz="1800" dirty="0"/>
                        <a:t>Erweiterung</a:t>
                      </a:r>
                      <a:r>
                        <a:rPr lang="de-DE" sz="1800" baseline="0" dirty="0"/>
                        <a:t> der Sprachkompetenz in Englisch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Entwicklung zur Weltoffenheit und Selbstbewusstsein im Umgang mit einer Fremdsprache</a:t>
                      </a:r>
                    </a:p>
                    <a:p>
                      <a:endParaRPr lang="de-DE" sz="1800" baseline="0" dirty="0"/>
                    </a:p>
                    <a:p>
                      <a:endParaRPr lang="de-DE" sz="1800" baseline="0" dirty="0"/>
                    </a:p>
                    <a:p>
                      <a:r>
                        <a:rPr lang="de-DE" sz="1800" baseline="0" dirty="0"/>
                        <a:t>natürlicher Umgang mit der englischen Sprache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F796233-D325-DC9E-9502-AED2AFA1AAF2}"/>
              </a:ext>
            </a:extLst>
          </p:cNvPr>
          <p:cNvGrpSpPr/>
          <p:nvPr/>
        </p:nvGrpSpPr>
        <p:grpSpPr>
          <a:xfrm>
            <a:off x="6113943" y="2001723"/>
            <a:ext cx="3846705" cy="4007697"/>
            <a:chOff x="4686196" y="1905471"/>
            <a:chExt cx="3846705" cy="4007697"/>
          </a:xfrm>
        </p:grpSpPr>
        <p:pic>
          <p:nvPicPr>
            <p:cNvPr id="7" name="Grafik 6" descr="Fahnen, Russland, Vereinigte Staaten, Deutschland">
              <a:extLst>
                <a:ext uri="{FF2B5EF4-FFF2-40B4-BE49-F238E27FC236}">
                  <a16:creationId xmlns:a16="http://schemas.microsoft.com/office/drawing/2014/main" id="{C895F010-A744-DFFD-9EC9-4F32897FB19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2" t="69480" r="50893"/>
            <a:stretch/>
          </p:blipFill>
          <p:spPr bwMode="auto">
            <a:xfrm>
              <a:off x="4686196" y="4620308"/>
              <a:ext cx="1400175" cy="12928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Grafik 7" descr="Fahnen, Russland, Vereinigte Staaten, Deutschland">
              <a:extLst>
                <a:ext uri="{FF2B5EF4-FFF2-40B4-BE49-F238E27FC236}">
                  <a16:creationId xmlns:a16="http://schemas.microsoft.com/office/drawing/2014/main" id="{219E4D83-00AB-F982-B83B-7E84C38D09E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4" t="-1574" r="24265" b="69414"/>
            <a:stretch/>
          </p:blipFill>
          <p:spPr bwMode="auto">
            <a:xfrm>
              <a:off x="7057161" y="1905471"/>
              <a:ext cx="1475740" cy="13614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Grafik 8" descr="Fahnen, Russland, Vereinigte Staaten, Deutschland">
              <a:extLst>
                <a:ext uri="{FF2B5EF4-FFF2-40B4-BE49-F238E27FC236}">
                  <a16:creationId xmlns:a16="http://schemas.microsoft.com/office/drawing/2014/main" id="{0644F5B0-2B2E-2FEC-3F7D-24C8B2BE90DE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4" r="50722" b="69415"/>
            <a:stretch/>
          </p:blipFill>
          <p:spPr bwMode="auto">
            <a:xfrm>
              <a:off x="5504445" y="3808195"/>
              <a:ext cx="1409065" cy="1295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Grafik 9" descr="Fahnen, Russland, Vereinigte Staaten, Deutschland">
              <a:extLst>
                <a:ext uri="{FF2B5EF4-FFF2-40B4-BE49-F238E27FC236}">
                  <a16:creationId xmlns:a16="http://schemas.microsoft.com/office/drawing/2014/main" id="{815867F1-15BF-66E9-9FFA-C1D6C906DDA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30" r="77015"/>
            <a:stretch/>
          </p:blipFill>
          <p:spPr bwMode="auto">
            <a:xfrm>
              <a:off x="6449535" y="2856833"/>
              <a:ext cx="1323975" cy="13119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B3A84A5E-C614-E117-BF37-54CA19D5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72" y="2771714"/>
            <a:ext cx="5093550" cy="27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3D2015-93D8-E9A0-DB2E-7FAE98D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5770455" cy="1183728"/>
          </a:xfrm>
        </p:spPr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Bilinguales Lernen an der RSTT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82C6AD-4305-CCA5-A3AD-4C250C8A6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r="31382"/>
          <a:stretch/>
        </p:blipFill>
        <p:spPr>
          <a:xfrm>
            <a:off x="7622054" y="1785354"/>
            <a:ext cx="2358458" cy="46697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7253BB7-3779-4F63-A94D-C946841F8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3158" r="33613" b="17659"/>
          <a:stretch/>
        </p:blipFill>
        <p:spPr>
          <a:xfrm>
            <a:off x="7225317" y="2605724"/>
            <a:ext cx="3089560" cy="30895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2DAA44-23D7-D7D1-FAD9-97D9770C5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01" y="3297864"/>
            <a:ext cx="3888432" cy="2183192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F591866-E7E2-5589-87CD-C1B4E27A6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15541"/>
              </p:ext>
            </p:extLst>
          </p:nvPr>
        </p:nvGraphicFramePr>
        <p:xfrm>
          <a:off x="1946877" y="1842912"/>
          <a:ext cx="4561836" cy="4554593"/>
        </p:xfrm>
        <a:graphic>
          <a:graphicData uri="http://schemas.openxmlformats.org/drawingml/2006/table">
            <a:tbl>
              <a:tblPr firstRow="1" firstCol="1" bandRow="1"/>
              <a:tblGrid>
                <a:gridCol w="7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93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Strukturmodell der bilingualen</a:t>
                      </a:r>
                      <a:r>
                        <a:rPr lang="de-DE" sz="16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Klasse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5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Fach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Fach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8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Klassenstufe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Geschichte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Geographie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Geografie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5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de-D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4BE4DBF-C6FC-EB0C-EC62-C754D845F46D}"/>
              </a:ext>
            </a:extLst>
          </p:cNvPr>
          <p:cNvSpPr/>
          <p:nvPr/>
        </p:nvSpPr>
        <p:spPr>
          <a:xfrm>
            <a:off x="1767840" y="1680619"/>
            <a:ext cx="8646162" cy="4968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851320-E483-1FF7-14E9-BEE3767B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2" y="234368"/>
            <a:ext cx="5705140" cy="1183728"/>
          </a:xfrm>
        </p:spPr>
        <p:txBody>
          <a:bodyPr/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Bilinguales Lernen an der RSTT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4D4D601-07AD-F7A2-EA15-0977A58FB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92429"/>
              </p:ext>
            </p:extLst>
          </p:nvPr>
        </p:nvGraphicFramePr>
        <p:xfrm>
          <a:off x="1772919" y="1655150"/>
          <a:ext cx="8646162" cy="4968480"/>
        </p:xfrm>
        <a:graphic>
          <a:graphicData uri="http://schemas.openxmlformats.org/drawingml/2006/table">
            <a:tbl>
              <a:tblPr firstRow="1" firstCol="1" bandRow="1"/>
              <a:tblGrid>
                <a:gridCol w="377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21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37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84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89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89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44429">
                <a:tc gridSpan="1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Kontingentstundentafel für die bilinguale Klasse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Fach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Fach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Wochenstunden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Kontingent-stunden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Zusatz-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Kontingent-stunden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Zusatz-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stunden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 ohne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 mit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18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Klassenstufe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 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61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 Bili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Bili</a:t>
                      </a: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53753" marR="53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6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EEEFE3-A97E-E545-B48E-9C3E0E55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B236DD-4385-F9CF-523B-A374E4EB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031" y="234368"/>
            <a:ext cx="8502769" cy="1183728"/>
          </a:xfrm>
        </p:spPr>
        <p:txBody>
          <a:bodyPr/>
          <a:lstStyle/>
          <a:p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Umsetzung im Fach Geschichte Kl. </a:t>
            </a:r>
            <a:r>
              <a:rPr lang="de-DE" altLang="de-DE" sz="4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alt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0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D1B394-9B57-168D-0706-5C4A794A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500" dirty="0">
                <a:latin typeface="Arial" panose="020B0604020202020204" pitchFamily="34" charset="0"/>
                <a:cs typeface="Arial" panose="020B0604020202020204" pitchFamily="34" charset="0"/>
              </a:rPr>
              <a:t>hochwertige Arbeitsmaterialien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669402-A5CD-B24F-2802-362660998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31" y="1645882"/>
            <a:ext cx="3859483" cy="49946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3A5461-CF02-F207-4EB8-D5AC67C88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48" y="1682763"/>
            <a:ext cx="3829832" cy="49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7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Breitbild</PresentationFormat>
  <Paragraphs>223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Times New Roman</vt:lpstr>
      <vt:lpstr>Office</vt:lpstr>
      <vt:lpstr>PowerPoint-Präsentation</vt:lpstr>
      <vt:lpstr>Was ist bilingualer Unterricht?</vt:lpstr>
      <vt:lpstr>Was ist bilingualer Unterricht?</vt:lpstr>
      <vt:lpstr>Bedeutsamkeit bilingualen Unterrichts</vt:lpstr>
      <vt:lpstr>Vorteile und Ziele von Bili</vt:lpstr>
      <vt:lpstr>Bilinguales Lernen an der RSTT</vt:lpstr>
      <vt:lpstr>Bilinguales Lernen an der RSTT</vt:lpstr>
      <vt:lpstr>Umsetzung im Fach Geschichte Kl. 6a</vt:lpstr>
      <vt:lpstr>hochwertige Arbeitsmaterialien</vt:lpstr>
      <vt:lpstr>hochwertige Arbeitsmaterialien</vt:lpstr>
      <vt:lpstr>Umsetzung im Fach Geschichte Kl. 6a</vt:lpstr>
      <vt:lpstr>Eigene Erfahrungen mit den Bili-Klassen</vt:lpstr>
      <vt:lpstr>Umsetzung im Fach Sport</vt:lpstr>
      <vt:lpstr>Umsetzung im Fach Sport</vt:lpstr>
      <vt:lpstr>Umsetzung im Fach Sport</vt:lpstr>
      <vt:lpstr>Aufnahme in den bilingualen Zug</vt:lpstr>
      <vt:lpstr>Aufnahme in den bilingualen Zug</vt:lpstr>
      <vt:lpstr>Anmeldeformular</vt:lpstr>
      <vt:lpstr>Raumaufteilung</vt:lpstr>
      <vt:lpstr>Aufnahme in die bilinguale Klasse</vt:lpstr>
      <vt:lpstr>Fragen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Kneer</dc:creator>
  <cp:lastModifiedBy>Jürgen Stohr</cp:lastModifiedBy>
  <cp:revision>36</cp:revision>
  <dcterms:created xsi:type="dcterms:W3CDTF">2016-09-16T20:07:08Z</dcterms:created>
  <dcterms:modified xsi:type="dcterms:W3CDTF">2025-02-11T17:39:28Z</dcterms:modified>
</cp:coreProperties>
</file>